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862" y="10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38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7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75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13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13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5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78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69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7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19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7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000">
              <a:schemeClr val="accent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7A331-6B1B-4D18-B6B5-DC4CDD3171EA}" type="datetimeFigureOut">
              <a:rPr lang="fr-FR" smtClean="0"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2AB5-A1B5-4374-A846-8DBF6CD43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66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67" y="0"/>
            <a:ext cx="7206638" cy="387399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17089" y="10312723"/>
            <a:ext cx="71617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Entreprises &amp; Cités</a:t>
            </a:r>
          </a:p>
          <a:p>
            <a:pPr algn="ctr"/>
            <a:r>
              <a:rPr lang="fr-FR" sz="2400" b="1" dirty="0" smtClean="0"/>
              <a:t>  40 rue Eugène Jacquet </a:t>
            </a:r>
            <a:br>
              <a:rPr lang="fr-FR" sz="2400" b="1" dirty="0" smtClean="0"/>
            </a:br>
            <a:r>
              <a:rPr lang="fr-FR" sz="2400" b="1" dirty="0" smtClean="0"/>
              <a:t> 59700 </a:t>
            </a:r>
            <a:r>
              <a:rPr lang="fr-FR" sz="2400" b="1" dirty="0" err="1" smtClean="0"/>
              <a:t>Marcq</a:t>
            </a:r>
            <a:r>
              <a:rPr lang="fr-FR" sz="2400" b="1" dirty="0" smtClean="0"/>
              <a:t> en </a:t>
            </a:r>
            <a:r>
              <a:rPr lang="fr-FR" sz="2400" b="1" dirty="0" err="1" smtClean="0"/>
              <a:t>Baroeul</a:t>
            </a:r>
            <a:endParaRPr lang="fr-FR" sz="2400" dirty="0" smtClean="0"/>
          </a:p>
          <a:p>
            <a:pPr algn="ctr"/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1211148"/>
            <a:ext cx="7161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INVITATION</a:t>
            </a:r>
            <a:b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RDV de l’innovation : L’analyse des émotions pour comprendre (et influencer) la décision d’achat</a:t>
            </a:r>
            <a:endParaRPr lang="fr-FR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fr-FR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/>
          <a:srcRect l="32998" t="14103" r="4420" b="17494"/>
          <a:stretch/>
        </p:blipFill>
        <p:spPr>
          <a:xfrm>
            <a:off x="223935" y="10061037"/>
            <a:ext cx="2724539" cy="213096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802" y="4094371"/>
            <a:ext cx="6858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Lors de cet atelier, nous aborderons les questions suivantes :</a:t>
            </a:r>
          </a:p>
          <a:p>
            <a:pPr algn="just"/>
            <a:r>
              <a:rPr lang="fr-FR" dirty="0"/>
              <a:t>Comment comportements et émotions expliquent (voire déterminent) la décision d’achat ?</a:t>
            </a:r>
          </a:p>
          <a:p>
            <a:pPr algn="just"/>
            <a:r>
              <a:rPr lang="fr-FR" dirty="0"/>
              <a:t>Comment détecter les émotions favorables / défavorables à la décision d’achat ?</a:t>
            </a:r>
          </a:p>
          <a:p>
            <a:pPr algn="just"/>
            <a:r>
              <a:rPr lang="fr-FR" dirty="0"/>
              <a:t>Comment générer des émotions favorables à la décision d’achat ?</a:t>
            </a:r>
          </a:p>
          <a:p>
            <a:pPr algn="just"/>
            <a:r>
              <a:rPr lang="fr-FR" dirty="0"/>
              <a:t>Quelles limites pratiques et opérationnelles ?</a:t>
            </a:r>
          </a:p>
          <a:p>
            <a:pPr algn="just"/>
            <a:r>
              <a:rPr lang="fr-FR" dirty="0"/>
              <a:t>Quelles limites techniques, éthiques, réglementaires ?</a:t>
            </a:r>
          </a:p>
          <a:p>
            <a:pPr algn="just"/>
            <a:r>
              <a:rPr lang="fr-FR" dirty="0"/>
              <a:t> </a:t>
            </a:r>
          </a:p>
          <a:p>
            <a:pPr algn="just"/>
            <a:r>
              <a:rPr lang="fr-FR" u="sng" dirty="0"/>
              <a:t>Les experts présents</a:t>
            </a:r>
            <a:r>
              <a:rPr lang="fr-FR" dirty="0"/>
              <a:t> :</a:t>
            </a:r>
          </a:p>
          <a:p>
            <a:pPr algn="just"/>
            <a:r>
              <a:rPr lang="fr-FR" dirty="0"/>
              <a:t>Alexandre LE TEXIER, </a:t>
            </a:r>
            <a:r>
              <a:rPr lang="fr-FR" dirty="0" err="1"/>
              <a:t>Perceptio</a:t>
            </a:r>
            <a:r>
              <a:rPr lang="fr-FR" dirty="0"/>
              <a:t> Media</a:t>
            </a:r>
          </a:p>
          <a:p>
            <a:pPr algn="just"/>
            <a:r>
              <a:rPr lang="fr-FR" dirty="0"/>
              <a:t>Mohamed Daoudi, IMT Lille Douai, </a:t>
            </a:r>
            <a:r>
              <a:rPr lang="fr-FR" dirty="0" err="1"/>
              <a:t>CRIStAL</a:t>
            </a:r>
            <a:r>
              <a:rPr lang="fr-FR" dirty="0"/>
              <a:t> (UMR CNRS)</a:t>
            </a:r>
          </a:p>
          <a:p>
            <a:pPr algn="just"/>
            <a:r>
              <a:rPr lang="fr-FR" dirty="0"/>
              <a:t>Daniel Schmitt, Université de Valenciennes, </a:t>
            </a:r>
            <a:r>
              <a:rPr lang="fr-FR" dirty="0" err="1"/>
              <a:t>DeVisu</a:t>
            </a:r>
            <a:endParaRPr lang="fr-FR" dirty="0"/>
          </a:p>
          <a:p>
            <a:pPr algn="just"/>
            <a:r>
              <a:rPr lang="fr-FR" dirty="0"/>
              <a:t>Laurent </a:t>
            </a:r>
            <a:r>
              <a:rPr lang="fr-FR" dirty="0" err="1"/>
              <a:t>Sparrow</a:t>
            </a:r>
            <a:r>
              <a:rPr lang="fr-FR" dirty="0"/>
              <a:t>, Université Lille3</a:t>
            </a:r>
          </a:p>
          <a:p>
            <a:pPr algn="just"/>
            <a:r>
              <a:rPr lang="fr-FR" dirty="0"/>
              <a:t>Patrice Laubignat, E for Brands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7089" y="3073479"/>
            <a:ext cx="4423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 Ronde</a:t>
            </a:r>
          </a:p>
          <a:p>
            <a:pPr algn="ctr"/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juin </a:t>
            </a:r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 de </a:t>
            </a:r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14h à 17h30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23"/>
            <a:ext cx="2160434" cy="718422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-44867" y="8562068"/>
            <a:ext cx="68060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/>
              <a:t>INSCRIPTION</a:t>
            </a:r>
            <a:r>
              <a:rPr lang="fr-FR" sz="2000" dirty="0" smtClean="0"/>
              <a:t> </a:t>
            </a:r>
            <a:r>
              <a:rPr lang="fr-FR" dirty="0" smtClean="0"/>
              <a:t>:</a:t>
            </a:r>
          </a:p>
          <a:p>
            <a:pPr algn="ctr"/>
            <a:r>
              <a:rPr lang="fr-FR" b="1" dirty="0" smtClean="0"/>
              <a:t>Nadège Legrand</a:t>
            </a:r>
          </a:p>
          <a:p>
            <a:pPr algn="ctr"/>
            <a:r>
              <a:rPr lang="fr-FR" dirty="0" smtClean="0"/>
              <a:t>Pôle </a:t>
            </a:r>
            <a:r>
              <a:rPr lang="fr-FR" dirty="0"/>
              <a:t>de compétitivité des </a:t>
            </a:r>
            <a:r>
              <a:rPr lang="fr-FR" dirty="0" smtClean="0"/>
              <a:t>Industries </a:t>
            </a:r>
            <a:r>
              <a:rPr lang="fr-FR" dirty="0"/>
              <a:t>du Commerce - </a:t>
            </a:r>
            <a:r>
              <a:rPr lang="fr-FR" dirty="0" smtClean="0"/>
              <a:t>PICOM</a:t>
            </a:r>
          </a:p>
          <a:p>
            <a:pPr algn="ctr"/>
            <a:r>
              <a:rPr lang="fr-FR" dirty="0" smtClean="0"/>
              <a:t>Tel</a:t>
            </a:r>
            <a:r>
              <a:rPr lang="fr-FR" dirty="0"/>
              <a:t> : 03 20 99 23 </a:t>
            </a:r>
            <a:r>
              <a:rPr lang="fr-FR" dirty="0" smtClean="0"/>
              <a:t>49  - nlegrand@picom.fr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6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43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Legrand Nadège</dc:creator>
  <cp:lastModifiedBy>Legrand Nadège</cp:lastModifiedBy>
  <cp:revision>15</cp:revision>
  <dcterms:created xsi:type="dcterms:W3CDTF">2016-09-16T09:29:08Z</dcterms:created>
  <dcterms:modified xsi:type="dcterms:W3CDTF">2017-05-18T12:07:00Z</dcterms:modified>
</cp:coreProperties>
</file>